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61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52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576B-A672-43CB-AAB8-D1E0B32F4C18}" type="datetimeFigureOut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FE15-9147-4DCA-9155-98C351D8A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25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FE15-9147-4DCA-9155-98C351D8A69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36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FE15-9147-4DCA-9155-98C351D8A69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36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64F-DF10-471A-B2BD-A121B852DB04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2F2-160C-42EC-BA98-C284F523F329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518B-140C-4D58-A157-169F8E983834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C8-28A6-4A70-AB9A-18BF1CC8C436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1AE-00FE-4093-910C-26F2D7EBCAF8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E04D-B79F-4416-91BC-6CB904F32B5C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C1D-A529-4186-AEF1-8F9AA5445CC9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8557-103F-4018-A966-B4DDC0693DC0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45F8-EACF-4883-9642-0622D81A9BBF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56CA-E791-4987-9B07-1EF03F83EB17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A40D-AE27-4EC4-A06A-92C55BC622BE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7208E49-835D-4065-A5CB-BDE6B10C71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5FBF2-87C0-4DD1-8399-E1BD97118A17}" type="datetime1">
              <a:rPr lang="zh-TW" altLang="en-US" smtClean="0"/>
              <a:t>2013/9/18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40960" cy="1829761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Topic Hierarchy Construction for the Organization of Multi-Source User Generated </a:t>
            </a:r>
            <a:r>
              <a:rPr lang="en-US" altLang="zh-TW" sz="4000" dirty="0" smtClean="0"/>
              <a:t>Contents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6461760" cy="2448272"/>
          </a:xfrm>
        </p:spPr>
        <p:txBody>
          <a:bodyPr>
            <a:noAutofit/>
          </a:bodyPr>
          <a:lstStyle/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Date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2013/09/17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Source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SIGIR’13</a:t>
            </a: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Authors : 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	Zhu, </a:t>
            </a:r>
            <a:r>
              <a:rPr lang="en-US" altLang="zh-TW" sz="1600" dirty="0" err="1" smtClean="0">
                <a:solidFill>
                  <a:schemeClr val="accent1">
                    <a:lumMod val="50000"/>
                  </a:schemeClr>
                </a:solidFill>
              </a:rPr>
              <a:t>Xingwei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Ming  Zhao-Yan</a:t>
            </a: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Zhu, </a:t>
            </a:r>
            <a:r>
              <a:rPr lang="en-US" altLang="zh-TW" sz="1600" dirty="0" err="1" smtClean="0">
                <a:solidFill>
                  <a:schemeClr val="accent1">
                    <a:lumMod val="50000"/>
                  </a:schemeClr>
                </a:solidFill>
              </a:rPr>
              <a:t>Xiaoyan</a:t>
            </a:r>
            <a:endParaRPr lang="en-US" altLang="zh-TW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zh-TW" sz="1600" dirty="0" smtClean="0">
                <a:solidFill>
                  <a:schemeClr val="accent1">
                    <a:lumMod val="50000"/>
                  </a:schemeClr>
                </a:solidFill>
              </a:rPr>
              <a:t>Chua,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Tat-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</a:rPr>
              <a:t>Seng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Advisor :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</a:rPr>
              <a:t>Dr.Jia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-ling, </a:t>
            </a:r>
            <a:r>
              <a:rPr lang="en-US" altLang="zh-TW" sz="1600" dirty="0" err="1">
                <a:solidFill>
                  <a:schemeClr val="accent1">
                    <a:lumMod val="50000"/>
                  </a:schemeClr>
                </a:solidFill>
              </a:rPr>
              <a:t>Koh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</a:rPr>
              <a:t>Speaker : Wei, Chang</a:t>
            </a:r>
          </a:p>
          <a:p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5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Grounding Topic Set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7620000" cy="4800600"/>
          </a:xfrm>
          <a:ln>
            <a:solidFill>
              <a:schemeClr val="tx1"/>
            </a:solidFill>
            <a:tailEnd type="none"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82092" y="5648960"/>
            <a:ext cx="548640" cy="396240"/>
          </a:xfrm>
        </p:spPr>
        <p:txBody>
          <a:bodyPr/>
          <a:lstStyle/>
          <a:p>
            <a:fld id="{97208E49-835D-4065-A5CB-BDE6B10C718F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1864" y="2420888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Apple Inc. </a:t>
            </a:r>
          </a:p>
        </p:txBody>
      </p:sp>
      <p:sp>
        <p:nvSpPr>
          <p:cNvPr id="12" name="矩形 11"/>
          <p:cNvSpPr/>
          <p:nvPr/>
        </p:nvSpPr>
        <p:spPr>
          <a:xfrm>
            <a:off x="261864" y="3140968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T-Mobile 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61864" y="177281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IPhone </a:t>
            </a:r>
          </a:p>
        </p:txBody>
      </p:sp>
      <p:sp>
        <p:nvSpPr>
          <p:cNvPr id="16" name="矩形 15"/>
          <p:cNvSpPr/>
          <p:nvPr/>
        </p:nvSpPr>
        <p:spPr>
          <a:xfrm>
            <a:off x="261864" y="573325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IOS 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61864" y="5085184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Price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61864" y="443711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64-bit 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61864" y="378904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Smartphone </a:t>
            </a:r>
            <a:endParaRPr lang="zh-TW" altLang="en-US" dirty="0"/>
          </a:p>
        </p:txBody>
      </p:sp>
      <p:sp>
        <p:nvSpPr>
          <p:cNvPr id="9" name="剪去單一角落矩形 8"/>
          <p:cNvSpPr/>
          <p:nvPr/>
        </p:nvSpPr>
        <p:spPr>
          <a:xfrm>
            <a:off x="3142184" y="1988840"/>
            <a:ext cx="1069776" cy="648072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Blog 1</a:t>
            </a:r>
            <a:endParaRPr lang="zh-TW" altLang="en-US" dirty="0"/>
          </a:p>
        </p:txBody>
      </p:sp>
      <p:sp>
        <p:nvSpPr>
          <p:cNvPr id="20" name="剪去單一角落矩形 19"/>
          <p:cNvSpPr/>
          <p:nvPr/>
        </p:nvSpPr>
        <p:spPr>
          <a:xfrm>
            <a:off x="3142184" y="5589240"/>
            <a:ext cx="1069776" cy="648072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Tweet 2</a:t>
            </a:r>
            <a:endParaRPr lang="zh-TW" altLang="en-US" dirty="0"/>
          </a:p>
        </p:txBody>
      </p:sp>
      <p:sp>
        <p:nvSpPr>
          <p:cNvPr id="21" name="剪去單一角落矩形 20"/>
          <p:cNvSpPr/>
          <p:nvPr/>
        </p:nvSpPr>
        <p:spPr>
          <a:xfrm>
            <a:off x="3142184" y="2924944"/>
            <a:ext cx="1069776" cy="648072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QA 1</a:t>
            </a:r>
            <a:endParaRPr lang="zh-TW" altLang="en-US" dirty="0"/>
          </a:p>
        </p:txBody>
      </p:sp>
      <p:sp>
        <p:nvSpPr>
          <p:cNvPr id="22" name="剪去單一角落矩形 21"/>
          <p:cNvSpPr/>
          <p:nvPr/>
        </p:nvSpPr>
        <p:spPr>
          <a:xfrm>
            <a:off x="3142184" y="3789040"/>
            <a:ext cx="1069776" cy="648072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QA 2</a:t>
            </a:r>
            <a:endParaRPr lang="zh-TW" altLang="en-US" dirty="0"/>
          </a:p>
        </p:txBody>
      </p:sp>
      <p:sp>
        <p:nvSpPr>
          <p:cNvPr id="23" name="剪去單一角落矩形 22"/>
          <p:cNvSpPr/>
          <p:nvPr/>
        </p:nvSpPr>
        <p:spPr>
          <a:xfrm>
            <a:off x="3142184" y="4653136"/>
            <a:ext cx="1069776" cy="648072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Tweet 1</a:t>
            </a:r>
            <a:endParaRPr lang="zh-TW" altLang="en-US" dirty="0"/>
          </a:p>
        </p:txBody>
      </p:sp>
      <p:cxnSp>
        <p:nvCxnSpPr>
          <p:cNvPr id="24" name="直線單箭頭接點 23"/>
          <p:cNvCxnSpPr>
            <a:stCxn id="15" idx="3"/>
          </p:cNvCxnSpPr>
          <p:nvPr/>
        </p:nvCxnSpPr>
        <p:spPr>
          <a:xfrm>
            <a:off x="1774032" y="2024844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21" idx="2"/>
          </p:cNvCxnSpPr>
          <p:nvPr/>
        </p:nvCxnSpPr>
        <p:spPr>
          <a:xfrm>
            <a:off x="1774032" y="267291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5" idx="3"/>
            <a:endCxn id="21" idx="2"/>
          </p:cNvCxnSpPr>
          <p:nvPr/>
        </p:nvCxnSpPr>
        <p:spPr>
          <a:xfrm>
            <a:off x="1774032" y="2024844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15" idx="3"/>
            <a:endCxn id="22" idx="2"/>
          </p:cNvCxnSpPr>
          <p:nvPr/>
        </p:nvCxnSpPr>
        <p:spPr>
          <a:xfrm>
            <a:off x="1774032" y="2024844"/>
            <a:ext cx="136815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74032" y="2024844"/>
            <a:ext cx="1368152" cy="2916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1774032" y="2024844"/>
            <a:ext cx="1368152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endCxn id="9" idx="2"/>
          </p:cNvCxnSpPr>
          <p:nvPr/>
        </p:nvCxnSpPr>
        <p:spPr>
          <a:xfrm flipV="1">
            <a:off x="1774032" y="2312876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1774032" y="2672916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1774032" y="2672916"/>
            <a:ext cx="1368152" cy="226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7" idx="3"/>
            <a:endCxn id="20" idx="2"/>
          </p:cNvCxnSpPr>
          <p:nvPr/>
        </p:nvCxnSpPr>
        <p:spPr>
          <a:xfrm>
            <a:off x="1774032" y="2672916"/>
            <a:ext cx="1368152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9" idx="2"/>
          </p:cNvCxnSpPr>
          <p:nvPr/>
        </p:nvCxnSpPr>
        <p:spPr>
          <a:xfrm flipV="1">
            <a:off x="1774032" y="2312876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1774032" y="3248980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endCxn id="22" idx="2"/>
          </p:cNvCxnSpPr>
          <p:nvPr/>
        </p:nvCxnSpPr>
        <p:spPr>
          <a:xfrm>
            <a:off x="1774032" y="3483006"/>
            <a:ext cx="1368152" cy="63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23" idx="2"/>
          </p:cNvCxnSpPr>
          <p:nvPr/>
        </p:nvCxnSpPr>
        <p:spPr>
          <a:xfrm>
            <a:off x="1774032" y="3483006"/>
            <a:ext cx="1368152" cy="1494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1774032" y="3483006"/>
            <a:ext cx="1368152" cy="2430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endCxn id="9" idx="2"/>
          </p:cNvCxnSpPr>
          <p:nvPr/>
        </p:nvCxnSpPr>
        <p:spPr>
          <a:xfrm flipV="1">
            <a:off x="1774032" y="2312876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19" idx="3"/>
            <a:endCxn id="21" idx="2"/>
          </p:cNvCxnSpPr>
          <p:nvPr/>
        </p:nvCxnSpPr>
        <p:spPr>
          <a:xfrm flipV="1">
            <a:off x="1774032" y="3248980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endCxn id="22" idx="2"/>
          </p:cNvCxnSpPr>
          <p:nvPr/>
        </p:nvCxnSpPr>
        <p:spPr>
          <a:xfrm>
            <a:off x="1774032" y="411307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1774032" y="411307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19" idx="3"/>
            <a:endCxn id="20" idx="2"/>
          </p:cNvCxnSpPr>
          <p:nvPr/>
        </p:nvCxnSpPr>
        <p:spPr>
          <a:xfrm>
            <a:off x="1774032" y="4041068"/>
            <a:ext cx="136815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endCxn id="9" idx="2"/>
          </p:cNvCxnSpPr>
          <p:nvPr/>
        </p:nvCxnSpPr>
        <p:spPr>
          <a:xfrm flipV="1">
            <a:off x="1774032" y="2312876"/>
            <a:ext cx="1368152" cy="2385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18" idx="3"/>
            <a:endCxn id="21" idx="2"/>
          </p:cNvCxnSpPr>
          <p:nvPr/>
        </p:nvCxnSpPr>
        <p:spPr>
          <a:xfrm flipV="1">
            <a:off x="1774032" y="3248980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18" idx="3"/>
            <a:endCxn id="22" idx="2"/>
          </p:cNvCxnSpPr>
          <p:nvPr/>
        </p:nvCxnSpPr>
        <p:spPr>
          <a:xfrm flipV="1">
            <a:off x="1774032" y="411307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18" idx="3"/>
            <a:endCxn id="23" idx="2"/>
          </p:cNvCxnSpPr>
          <p:nvPr/>
        </p:nvCxnSpPr>
        <p:spPr>
          <a:xfrm>
            <a:off x="1774032" y="4689140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endCxn id="20" idx="2"/>
          </p:cNvCxnSpPr>
          <p:nvPr/>
        </p:nvCxnSpPr>
        <p:spPr>
          <a:xfrm>
            <a:off x="1774032" y="4698141"/>
            <a:ext cx="1368152" cy="1215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9" idx="2"/>
          </p:cNvCxnSpPr>
          <p:nvPr/>
        </p:nvCxnSpPr>
        <p:spPr>
          <a:xfrm flipV="1">
            <a:off x="1774032" y="2312876"/>
            <a:ext cx="136815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endCxn id="21" idx="2"/>
          </p:cNvCxnSpPr>
          <p:nvPr/>
        </p:nvCxnSpPr>
        <p:spPr>
          <a:xfrm flipV="1">
            <a:off x="1774032" y="3248980"/>
            <a:ext cx="136815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17" idx="3"/>
            <a:endCxn id="22" idx="2"/>
          </p:cNvCxnSpPr>
          <p:nvPr/>
        </p:nvCxnSpPr>
        <p:spPr>
          <a:xfrm flipV="1">
            <a:off x="1774032" y="4113076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endCxn id="23" idx="2"/>
          </p:cNvCxnSpPr>
          <p:nvPr/>
        </p:nvCxnSpPr>
        <p:spPr>
          <a:xfrm flipV="1">
            <a:off x="1774032" y="497717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17" idx="3"/>
          </p:cNvCxnSpPr>
          <p:nvPr/>
        </p:nvCxnSpPr>
        <p:spPr>
          <a:xfrm>
            <a:off x="1774032" y="533721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16" idx="3"/>
            <a:endCxn id="9" idx="2"/>
          </p:cNvCxnSpPr>
          <p:nvPr/>
        </p:nvCxnSpPr>
        <p:spPr>
          <a:xfrm flipV="1">
            <a:off x="1774032" y="2312876"/>
            <a:ext cx="1368152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21" idx="2"/>
          </p:cNvCxnSpPr>
          <p:nvPr/>
        </p:nvCxnSpPr>
        <p:spPr>
          <a:xfrm flipV="1">
            <a:off x="1774032" y="3248980"/>
            <a:ext cx="136815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endCxn id="22" idx="2"/>
          </p:cNvCxnSpPr>
          <p:nvPr/>
        </p:nvCxnSpPr>
        <p:spPr>
          <a:xfrm flipV="1">
            <a:off x="1774032" y="4113076"/>
            <a:ext cx="136815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endCxn id="23" idx="2"/>
          </p:cNvCxnSpPr>
          <p:nvPr/>
        </p:nvCxnSpPr>
        <p:spPr>
          <a:xfrm flipV="1">
            <a:off x="1774032" y="4977172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16" idx="3"/>
            <a:endCxn id="20" idx="2"/>
          </p:cNvCxnSpPr>
          <p:nvPr/>
        </p:nvCxnSpPr>
        <p:spPr>
          <a:xfrm flipV="1">
            <a:off x="1774032" y="5913276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圓角矩形 95"/>
          <p:cNvSpPr/>
          <p:nvPr/>
        </p:nvSpPr>
        <p:spPr>
          <a:xfrm>
            <a:off x="2062064" y="1466782"/>
            <a:ext cx="792088" cy="52205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TFIDF</a:t>
            </a:r>
            <a:endParaRPr lang="zh-TW" altLang="en-US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4355976" y="1988840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IPhone</a:t>
            </a:r>
          </a:p>
          <a:p>
            <a:r>
              <a:rPr lang="en-US" altLang="zh-TW" dirty="0" smtClean="0"/>
              <a:t>Apple Inc.</a:t>
            </a:r>
            <a:endParaRPr lang="zh-TW" altLang="en-US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4355976" y="2924944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T-Mobile</a:t>
            </a:r>
          </a:p>
          <a:p>
            <a:r>
              <a:rPr lang="en-US" altLang="zh-TW" dirty="0" smtClean="0"/>
              <a:t>Apple Inc.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4355976" y="3789040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IOS</a:t>
            </a:r>
          </a:p>
          <a:p>
            <a:r>
              <a:rPr lang="en-US" altLang="zh-TW" dirty="0" smtClean="0"/>
              <a:t>Apple Inc.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4359574" y="4797152"/>
            <a:ext cx="11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IOS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4378175" y="5661248"/>
            <a:ext cx="109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IPhone</a:t>
            </a:r>
            <a:endParaRPr lang="zh-TW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6660232" y="3392996"/>
            <a:ext cx="1368152" cy="1548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Apple</a:t>
            </a:r>
          </a:p>
          <a:p>
            <a:pPr algn="ctr"/>
            <a:r>
              <a:rPr lang="en-US" altLang="zh-TW" dirty="0" smtClean="0"/>
              <a:t>IOS</a:t>
            </a:r>
          </a:p>
          <a:p>
            <a:pPr algn="ctr"/>
            <a:r>
              <a:rPr lang="en-US" altLang="zh-TW" dirty="0" smtClean="0"/>
              <a:t>IPhone</a:t>
            </a:r>
            <a:endParaRPr lang="zh-TW" altLang="en-US" dirty="0"/>
          </a:p>
        </p:txBody>
      </p:sp>
      <p:cxnSp>
        <p:nvCxnSpPr>
          <p:cNvPr id="159" name="直線單箭頭接點 158"/>
          <p:cNvCxnSpPr>
            <a:endCxn id="155" idx="1"/>
          </p:cNvCxnSpPr>
          <p:nvPr/>
        </p:nvCxnSpPr>
        <p:spPr>
          <a:xfrm>
            <a:off x="5473590" y="2276872"/>
            <a:ext cx="1186642" cy="189021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/>
          <p:cNvCxnSpPr>
            <a:stCxn id="99" idx="3"/>
            <a:endCxn id="155" idx="1"/>
          </p:cNvCxnSpPr>
          <p:nvPr/>
        </p:nvCxnSpPr>
        <p:spPr>
          <a:xfrm>
            <a:off x="5473590" y="3248110"/>
            <a:ext cx="1186642" cy="91897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/>
          <p:cNvCxnSpPr>
            <a:stCxn id="100" idx="3"/>
            <a:endCxn id="155" idx="1"/>
          </p:cNvCxnSpPr>
          <p:nvPr/>
        </p:nvCxnSpPr>
        <p:spPr>
          <a:xfrm>
            <a:off x="5473590" y="4112206"/>
            <a:ext cx="1186642" cy="5487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單箭頭接點 164"/>
          <p:cNvCxnSpPr>
            <a:stCxn id="101" idx="3"/>
            <a:endCxn id="155" idx="1"/>
          </p:cNvCxnSpPr>
          <p:nvPr/>
        </p:nvCxnSpPr>
        <p:spPr>
          <a:xfrm flipV="1">
            <a:off x="5473590" y="4167082"/>
            <a:ext cx="1186642" cy="81473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/>
          <p:cNvCxnSpPr>
            <a:stCxn id="102" idx="3"/>
            <a:endCxn id="155" idx="1"/>
          </p:cNvCxnSpPr>
          <p:nvPr/>
        </p:nvCxnSpPr>
        <p:spPr>
          <a:xfrm flipV="1">
            <a:off x="5473590" y="4167082"/>
            <a:ext cx="1186642" cy="167883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Grounding Topic Set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200" dirty="0" smtClean="0"/>
              <a:t>Blogs  </a:t>
            </a:r>
          </a:p>
          <a:p>
            <a:pPr lvl="1"/>
            <a:r>
              <a:rPr lang="en-US" altLang="zh-TW" sz="3000" dirty="0" smtClean="0"/>
              <a:t>Use the</a:t>
            </a:r>
            <a:r>
              <a:rPr lang="en-US" altLang="zh-TW" sz="3000" dirty="0" smtClean="0">
                <a:solidFill>
                  <a:srgbClr val="C00000"/>
                </a:solidFill>
              </a:rPr>
              <a:t> </a:t>
            </a:r>
            <a:r>
              <a:rPr lang="en-US" altLang="zh-TW" sz="3000" dirty="0" smtClean="0"/>
              <a:t>content</a:t>
            </a:r>
            <a:r>
              <a:rPr lang="en-US" altLang="zh-TW" sz="3000" dirty="0" smtClean="0">
                <a:solidFill>
                  <a:srgbClr val="C00000"/>
                </a:solidFill>
              </a:rPr>
              <a:t> </a:t>
            </a:r>
            <a:r>
              <a:rPr lang="en-US" altLang="zh-TW" sz="3000" dirty="0" smtClean="0"/>
              <a:t>and title</a:t>
            </a:r>
          </a:p>
          <a:p>
            <a:pPr lvl="1"/>
            <a:r>
              <a:rPr lang="en-US" altLang="zh-TW" sz="3000" dirty="0" smtClean="0">
                <a:solidFill>
                  <a:srgbClr val="C00000"/>
                </a:solidFill>
              </a:rPr>
              <a:t>Double weights </a:t>
            </a:r>
            <a:r>
              <a:rPr lang="en-US" altLang="zh-TW" sz="3000" dirty="0" smtClean="0"/>
              <a:t>of terms in titles</a:t>
            </a:r>
          </a:p>
          <a:p>
            <a:pPr lvl="1"/>
            <a:r>
              <a:rPr lang="en-US" altLang="zh-TW" sz="3000" dirty="0" smtClean="0"/>
              <a:t>Use the </a:t>
            </a:r>
            <a:r>
              <a:rPr lang="en-US" altLang="zh-TW" sz="3000" dirty="0" smtClean="0">
                <a:solidFill>
                  <a:srgbClr val="C00000"/>
                </a:solidFill>
              </a:rPr>
              <a:t>top 5</a:t>
            </a:r>
            <a:r>
              <a:rPr lang="en-US" altLang="zh-TW" sz="3000" dirty="0" smtClean="0"/>
              <a:t> terms</a:t>
            </a:r>
          </a:p>
          <a:p>
            <a:r>
              <a:rPr lang="en-US" altLang="zh-TW" sz="3200" dirty="0" err="1" smtClean="0"/>
              <a:t>cQAs</a:t>
            </a:r>
            <a:r>
              <a:rPr lang="en-US" altLang="zh-TW" sz="3200" dirty="0" smtClean="0"/>
              <a:t> :</a:t>
            </a:r>
          </a:p>
          <a:p>
            <a:pPr lvl="1"/>
            <a:r>
              <a:rPr lang="en-US" altLang="zh-TW" sz="3000" dirty="0" smtClean="0"/>
              <a:t>Use the question title, description and the best answers</a:t>
            </a:r>
          </a:p>
          <a:p>
            <a:pPr lvl="1"/>
            <a:r>
              <a:rPr lang="en-US" altLang="zh-TW" sz="3000" dirty="0" smtClean="0"/>
              <a:t>Use the </a:t>
            </a:r>
            <a:r>
              <a:rPr lang="en-US" altLang="zh-TW" sz="3000" dirty="0" smtClean="0">
                <a:solidFill>
                  <a:srgbClr val="C00000"/>
                </a:solidFill>
              </a:rPr>
              <a:t>top 5 </a:t>
            </a:r>
            <a:r>
              <a:rPr lang="en-US" altLang="zh-TW" sz="3000" dirty="0" smtClean="0"/>
              <a:t>terms</a:t>
            </a:r>
          </a:p>
          <a:p>
            <a:r>
              <a:rPr lang="en-US" altLang="zh-TW" sz="3200" dirty="0" smtClean="0"/>
              <a:t>Tweets :</a:t>
            </a:r>
          </a:p>
          <a:p>
            <a:pPr lvl="1"/>
            <a:r>
              <a:rPr lang="en-US" altLang="zh-TW" sz="3000" dirty="0" smtClean="0"/>
              <a:t>Use the content</a:t>
            </a:r>
          </a:p>
          <a:p>
            <a:pPr lvl="1"/>
            <a:r>
              <a:rPr lang="en-US" altLang="zh-TW" sz="3000" dirty="0" smtClean="0"/>
              <a:t>Use the </a:t>
            </a:r>
            <a:r>
              <a:rPr lang="en-US" altLang="zh-TW" sz="3000" dirty="0" smtClean="0">
                <a:solidFill>
                  <a:srgbClr val="C00000"/>
                </a:solidFill>
              </a:rPr>
              <a:t>top 1 </a:t>
            </a:r>
            <a:r>
              <a:rPr lang="en-US" altLang="zh-TW" sz="3000" dirty="0" smtClean="0"/>
              <a:t>terms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4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 Set Extension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sz="3000" dirty="0" smtClean="0"/>
                  <a:t>What we already have :</a:t>
                </a:r>
              </a:p>
              <a:p>
                <a:pPr lvl="1"/>
                <a:r>
                  <a:rPr lang="en-US" altLang="zh-TW" sz="2800" dirty="0" smtClean="0"/>
                  <a:t>Grounding topic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𝑔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,…}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3000" dirty="0" smtClean="0"/>
                  <a:t>What it lacks :</a:t>
                </a:r>
              </a:p>
              <a:p>
                <a:pPr lvl="1"/>
                <a:r>
                  <a:rPr lang="en-US" altLang="zh-TW" sz="2800" dirty="0" smtClean="0"/>
                  <a:t>Middle level topic</a:t>
                </a:r>
              </a:p>
              <a:p>
                <a:r>
                  <a:rPr lang="en-US" altLang="zh-TW" sz="3000" dirty="0" smtClean="0"/>
                  <a:t>How to get middle level topics :</a:t>
                </a:r>
              </a:p>
              <a:p>
                <a:pPr lvl="1"/>
                <a:r>
                  <a:rPr lang="en-US" altLang="zh-TW" sz="2800" dirty="0" smtClean="0"/>
                  <a:t>Search Engine : 2 patterns</a:t>
                </a:r>
              </a:p>
              <a:p>
                <a:pPr lvl="2"/>
                <a:r>
                  <a:rPr lang="en-US" altLang="zh-TW" sz="2600" dirty="0" smtClean="0"/>
                  <a:t>* such as &lt;slot&gt;</a:t>
                </a:r>
              </a:p>
              <a:p>
                <a:pPr lvl="2"/>
                <a:r>
                  <a:rPr lang="en-US" altLang="zh-TW" sz="2600" dirty="0" smtClean="0"/>
                  <a:t>&lt;slot&gt; of *</a:t>
                </a:r>
              </a:p>
              <a:p>
                <a:pPr lvl="1"/>
                <a:r>
                  <a:rPr lang="en-US" altLang="zh-TW" sz="2800" dirty="0" err="1" smtClean="0"/>
                  <a:t>WordNet</a:t>
                </a:r>
                <a:r>
                  <a:rPr lang="en-US" altLang="zh-TW" sz="2800" dirty="0" smtClean="0"/>
                  <a:t> : direct </a:t>
                </a:r>
                <a:r>
                  <a:rPr lang="en-US" altLang="zh-TW" sz="2800" dirty="0" err="1" smtClean="0"/>
                  <a:t>hypernym</a:t>
                </a:r>
                <a:endParaRPr lang="en-US" altLang="zh-TW" sz="2800" dirty="0" smtClean="0"/>
              </a:p>
              <a:p>
                <a:pPr lvl="1"/>
                <a:r>
                  <a:rPr lang="en-US" altLang="zh-TW" sz="2800" dirty="0" smtClean="0"/>
                  <a:t>Wikipedia : category tags</a:t>
                </a:r>
              </a:p>
              <a:p>
                <a:r>
                  <a:rPr lang="en-US" altLang="zh-TW" sz="3000" dirty="0" smtClean="0"/>
                  <a:t>Final candidate topic set :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𝑇</m:t>
                    </m:r>
                    <m:r>
                      <a:rPr lang="en-US" altLang="zh-TW" sz="3000" b="0" i="1" smtClean="0">
                        <a:latin typeface="Cambria Math"/>
                      </a:rPr>
                      <m:t>={</m:t>
                    </m:r>
                    <m:r>
                      <a:rPr lang="en-US" altLang="zh-TW" sz="3000" b="0" i="1" smtClean="0">
                        <a:latin typeface="Cambria Math"/>
                      </a:rPr>
                      <m:t>𝐶</m:t>
                    </m:r>
                    <m:r>
                      <a:rPr lang="en-US" altLang="zh-TW" sz="3000" b="0" i="1" smtClean="0">
                        <a:latin typeface="Cambria Math"/>
                      </a:rPr>
                      <m:t>}∪</m:t>
                    </m:r>
                    <m:sSub>
                      <m:sSubPr>
                        <m:ctrlPr>
                          <a:rPr lang="en-US" altLang="zh-TW" sz="3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r>
                      <a:rPr lang="en-US" altLang="zh-TW" sz="30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zh-TW" sz="3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Approach</a:t>
            </a:r>
          </a:p>
          <a:p>
            <a:pPr lvl="1"/>
            <a:r>
              <a:rPr lang="en-US" altLang="zh-TW" sz="2600" b="1" dirty="0" smtClean="0"/>
              <a:t>Framework</a:t>
            </a:r>
          </a:p>
          <a:p>
            <a:pPr lvl="1"/>
            <a:r>
              <a:rPr lang="en-US" altLang="zh-TW" sz="2600" b="1" dirty="0" smtClean="0"/>
              <a:t>Topic Term Identification</a:t>
            </a:r>
          </a:p>
          <a:p>
            <a:pPr lvl="1"/>
            <a:r>
              <a:rPr lang="en-US" altLang="zh-TW" sz="2600" b="1" dirty="0" smtClean="0">
                <a:solidFill>
                  <a:srgbClr val="C00000"/>
                </a:solidFill>
              </a:rPr>
              <a:t>Topic Relation Identification</a:t>
            </a:r>
          </a:p>
          <a:p>
            <a:pPr lvl="1"/>
            <a:r>
              <a:rPr lang="en-US" altLang="zh-TW" sz="2600" b="1" dirty="0" smtClean="0"/>
              <a:t>Topic Hierarchy Generation</a:t>
            </a:r>
          </a:p>
          <a:p>
            <a:pPr lvl="1"/>
            <a:r>
              <a:rPr lang="en-US" altLang="zh-TW" sz="2600" b="1" dirty="0" smtClean="0"/>
              <a:t>Topic Hierarchy Update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Relation </a:t>
            </a:r>
            <a:r>
              <a:rPr lang="en-US" altLang="zh-TW" dirty="0" smtClean="0"/>
              <a:t>Identification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83568" y="4899041"/>
            <a:ext cx="2482082" cy="94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IPhone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5258270" y="4898882"/>
            <a:ext cx="2482082" cy="94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IPhone 5s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2987824" y="1844823"/>
            <a:ext cx="2482082" cy="94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Apple Inc.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365450" y="2204864"/>
            <a:ext cx="1622374" cy="2694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725490" y="2790378"/>
            <a:ext cx="1262334" cy="2108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3165650" y="5229200"/>
            <a:ext cx="20926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3165650" y="5517232"/>
            <a:ext cx="209262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5469906" y="2420888"/>
            <a:ext cx="1550366" cy="2477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5445547" y="2790378"/>
            <a:ext cx="1305629" cy="2123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67544" y="3356992"/>
                <a:ext cx="1398140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13981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2769341" y="3325634"/>
                <a:ext cx="135755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41" y="3325634"/>
                <a:ext cx="135755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491880" y="4715852"/>
                <a:ext cx="141404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15852"/>
                <a:ext cx="141404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355976" y="3325634"/>
                <a:ext cx="1398140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325634"/>
                <a:ext cx="139814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6463144" y="3347700"/>
                <a:ext cx="134921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4" y="3347700"/>
                <a:ext cx="134921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19872" y="5733256"/>
                <a:ext cx="1414041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𝑒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733256"/>
                <a:ext cx="141404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-36511" y="6197242"/>
                <a:ext cx="842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TW" sz="2000" dirty="0"/>
                  <a:t>Denote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as a sub-topic relation, which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000" dirty="0"/>
                  <a:t> is a sub-topic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1" y="6197242"/>
                <a:ext cx="842493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9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Relation Identification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107"/>
            <a:ext cx="7620000" cy="431278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3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Evidences from the Information Source Set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𝑑𝑖𝑠𝑡𝑟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𝑑𝑜𝑐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𝑑𝑖𝑠𝑡𝑟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𝑠𝑒𝑛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 </a:t>
                </a:r>
                <a:r>
                  <a:rPr lang="en-US" altLang="zh-TW" dirty="0"/>
                  <a:t>: </a:t>
                </a:r>
                <a:r>
                  <a:rPr lang="en-US" altLang="zh-TW" dirty="0" smtClean="0"/>
                  <a:t> the cosine </a:t>
                </a:r>
                <a:r>
                  <a:rPr lang="en-US" altLang="zh-TW" dirty="0"/>
                  <a:t>similarity between the corresponding contexts of them</a:t>
                </a:r>
                <a:endParaRPr lang="en-US" altLang="zh-TW" dirty="0" smtClean="0"/>
              </a:p>
              <a:p>
                <a:pPr lvl="1"/>
                <a:r>
                  <a:rPr lang="en-US" altLang="zh-TW" i="1" dirty="0" smtClean="0">
                    <a:latin typeface="Cambria Math"/>
                  </a:rPr>
                  <a:t>V=(smart phone, price,  buy,  </a:t>
                </a:r>
                <a:r>
                  <a:rPr lang="en-US" altLang="zh-TW" i="1" dirty="0" err="1" smtClean="0">
                    <a:latin typeface="Cambria Math"/>
                  </a:rPr>
                  <a:t>iOS</a:t>
                </a:r>
                <a:r>
                  <a:rPr lang="en-US" altLang="zh-TW" i="1" dirty="0" smtClean="0">
                    <a:latin typeface="Cambria Math"/>
                  </a:rPr>
                  <a:t>, Android)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𝐴𝑝𝑝𝑙𝑒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𝐼𝑛𝑐</m:t>
                    </m:r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𝑀𝑜𝑏𝑖𝑙𝑒</m:t>
                    </m:r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=(3,  5,  10,  2,  3)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/>
                      </a:rPr>
                      <m:t>=(</m:t>
                    </m:r>
                    <m:r>
                      <a:rPr lang="en-US" altLang="zh-TW" b="0" i="1" smtClean="0">
                        <a:latin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</a:rPr>
                      <m:t>,  </m:t>
                    </m:r>
                    <m:r>
                      <a:rPr lang="en-US" altLang="zh-TW" b="0" i="1" smtClean="0">
                        <a:latin typeface="Cambria Math"/>
                      </a:rPr>
                      <m:t>4</m:t>
                    </m:r>
                    <m:r>
                      <a:rPr lang="en-US" altLang="zh-TW" i="1">
                        <a:latin typeface="Cambria Math"/>
                      </a:rPr>
                      <m:t>,  1</m:t>
                    </m:r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  <m:r>
                      <a:rPr lang="en-US" altLang="zh-TW" i="1">
                        <a:latin typeface="Cambria Math"/>
                      </a:rPr>
                      <m:t>,  </m:t>
                    </m:r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  <m:r>
                      <a:rPr lang="en-US" altLang="zh-TW" i="1">
                        <a:latin typeface="Cambria Math"/>
                      </a:rPr>
                      <m:t>,  3)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𝑑𝑖𝑠𝑡𝑟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𝑑𝑜𝑐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&gt;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1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Evidences from Wikipedia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TW" dirty="0" err="1"/>
              <a:t>Pointwise</a:t>
            </a:r>
            <a:r>
              <a:rPr lang="en-US" altLang="zh-TW" dirty="0"/>
              <a:t> Mutual </a:t>
            </a:r>
            <a:r>
              <a:rPr lang="en-US" altLang="zh-TW" dirty="0" smtClean="0"/>
              <a:t>Information </a:t>
            </a:r>
            <a:r>
              <a:rPr lang="en-US" altLang="zh-TW" dirty="0"/>
              <a:t>(PMI)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6" name="Picture 2" descr="C:\Users\Zhang\Desktop\螢幕擷取畫面_091813_12275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21063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g\Desktop\螢幕擷取畫面_091813_122853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92808"/>
            <a:ext cx="20193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ng\Desktop\螢幕擷取畫面_091813_122931_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5689"/>
            <a:ext cx="15843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hang\Desktop\螢幕擷取畫面_091813_123005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595"/>
            <a:ext cx="3551238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hang\Desktop\螢幕擷取畫面_091813_123222_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2919"/>
            <a:ext cx="7920880" cy="21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Evidences from </a:t>
            </a:r>
            <a:r>
              <a:rPr lang="en-US" altLang="zh-TW" dirty="0" err="1"/>
              <a:t>WordNet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2052" name="Picture 4" descr="C:\Users\Zhang\Desktop\螢幕擷取畫面_091813_012124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4" y="2251927"/>
            <a:ext cx="7437438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hang\Desktop\螢幕擷取畫面_091813_012023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369"/>
            <a:ext cx="2011362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Evidences from Search Engine </a:t>
            </a:r>
            <a:r>
              <a:rPr lang="en-US" altLang="zh-TW" dirty="0" smtClean="0"/>
              <a:t>Results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Pattern-based evidences</a:t>
                </a:r>
              </a:p>
              <a:p>
                <a:r>
                  <a:rPr lang="en-US" altLang="zh-TW" dirty="0" smtClean="0"/>
                  <a:t>Query </a:t>
                </a:r>
                <a:r>
                  <a:rPr lang="en-US" altLang="zh-TW" dirty="0"/>
                  <a:t>= “</a:t>
                </a:r>
                <a:r>
                  <a:rPr lang="en-US" altLang="zh-TW" dirty="0" err="1"/>
                  <a:t>tA</a:t>
                </a:r>
                <a:r>
                  <a:rPr lang="en-US" altLang="zh-TW" dirty="0"/>
                  <a:t> such as </a:t>
                </a:r>
                <a:r>
                  <a:rPr lang="en-US" altLang="zh-TW" dirty="0" err="1"/>
                  <a:t>tB</a:t>
                </a:r>
                <a:r>
                  <a:rPr lang="en-US" altLang="zh-TW" dirty="0"/>
                  <a:t> and</a:t>
                </a:r>
                <a:r>
                  <a:rPr lang="en-US" altLang="zh-TW" dirty="0" smtClean="0"/>
                  <a:t>”    root topic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𝑠𝑝𝑎𝑡𝑡𝑒𝑟𝑛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= 1  if the search engine returns </a:t>
                </a:r>
                <a:r>
                  <a:rPr lang="en-US" altLang="zh-TW" dirty="0"/>
                  <a:t>more than ζ results that contain this query; otherwise it is set to 0.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5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074" name="Picture 2" descr="C:\Users\Zhang\Desktop\螢幕擷取畫面_091813_012938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013325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lang="en-US" altLang="zh-TW" sz="2800" dirty="0" smtClean="0"/>
              <a:t>Approach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4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hang\Desktop\螢幕擷取畫面_091813_052013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78" y="4507584"/>
            <a:ext cx="5254641" cy="3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Combine </a:t>
            </a:r>
            <a:r>
              <a:rPr lang="en-US" altLang="zh-TW" dirty="0" smtClean="0"/>
              <a:t>Evidences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26" name="Picture 2" descr="C:\Users\Zhang\Desktop\螢幕擷取畫面_091813_051736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7158"/>
            <a:ext cx="5790278" cy="7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g\Desktop\螢幕擷取畫面_091813_051837_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8" y="2356757"/>
            <a:ext cx="1716363" cy="5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ng\Desktop\螢幕擷取畫面_091813_051858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6071776" cy="10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hang\Desktop\螢幕擷取畫面_091813_052104_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7" y="5054600"/>
            <a:ext cx="6052229" cy="7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hang\Desktop\螢幕擷取畫面_091813_052036_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79" y="4540435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hang\Desktop\螢幕擷取畫面_091813_051943_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3" y="3911599"/>
            <a:ext cx="4363234" cy="3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6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Approach</a:t>
            </a:r>
          </a:p>
          <a:p>
            <a:pPr lvl="1"/>
            <a:r>
              <a:rPr lang="en-US" altLang="zh-TW" sz="2600" b="1" dirty="0" smtClean="0"/>
              <a:t>Framework</a:t>
            </a:r>
          </a:p>
          <a:p>
            <a:pPr lvl="1"/>
            <a:r>
              <a:rPr lang="en-US" altLang="zh-TW" sz="2600" b="1" dirty="0" smtClean="0"/>
              <a:t>Topic Term Identification</a:t>
            </a:r>
          </a:p>
          <a:p>
            <a:pPr lvl="1"/>
            <a:r>
              <a:rPr lang="en-US" altLang="zh-TW" sz="2600" b="1" dirty="0" smtClean="0"/>
              <a:t>Topic Relation Identification</a:t>
            </a:r>
          </a:p>
          <a:p>
            <a:pPr lvl="1"/>
            <a:r>
              <a:rPr lang="en-US" altLang="zh-TW" sz="2600" b="1" dirty="0" smtClean="0">
                <a:solidFill>
                  <a:srgbClr val="C00000"/>
                </a:solidFill>
              </a:rPr>
              <a:t>Topic Hierarchy Generation</a:t>
            </a:r>
          </a:p>
          <a:p>
            <a:pPr lvl="1"/>
            <a:r>
              <a:rPr lang="en-US" altLang="zh-TW" sz="2600" b="1" dirty="0" smtClean="0">
                <a:solidFill>
                  <a:srgbClr val="C00000"/>
                </a:solidFill>
              </a:rPr>
              <a:t>Topic Hierarchy Update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498176" y="200508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899452" y="296538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357449" y="4423221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73273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79512" y="296538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10" idx="7"/>
          </p:cNvCxnSpPr>
          <p:nvPr/>
        </p:nvCxnSpPr>
        <p:spPr>
          <a:xfrm flipV="1">
            <a:off x="794139" y="2492896"/>
            <a:ext cx="704037" cy="5779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01265" y="3685469"/>
            <a:ext cx="288032" cy="737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6"/>
            <a:endCxn id="8" idx="2"/>
          </p:cNvCxnSpPr>
          <p:nvPr/>
        </p:nvCxnSpPr>
        <p:spPr>
          <a:xfrm flipV="1">
            <a:off x="1493353" y="4783261"/>
            <a:ext cx="864096" cy="13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99452" y="3685469"/>
            <a:ext cx="180020" cy="751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1"/>
          </p:cNvCxnSpPr>
          <p:nvPr/>
        </p:nvCxnSpPr>
        <p:spPr>
          <a:xfrm flipH="1" flipV="1">
            <a:off x="2218256" y="2492896"/>
            <a:ext cx="786649" cy="5779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9" idx="7"/>
            <a:endCxn id="5" idx="4"/>
          </p:cNvCxnSpPr>
          <p:nvPr/>
        </p:nvCxnSpPr>
        <p:spPr>
          <a:xfrm flipV="1">
            <a:off x="1387900" y="2725164"/>
            <a:ext cx="470316" cy="18174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5" idx="4"/>
            <a:endCxn id="8" idx="1"/>
          </p:cNvCxnSpPr>
          <p:nvPr/>
        </p:nvCxnSpPr>
        <p:spPr>
          <a:xfrm>
            <a:off x="1858216" y="2725164"/>
            <a:ext cx="604686" cy="18035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0" idx="6"/>
            <a:endCxn id="7" idx="2"/>
          </p:cNvCxnSpPr>
          <p:nvPr/>
        </p:nvCxnSpPr>
        <p:spPr>
          <a:xfrm>
            <a:off x="899592" y="3325429"/>
            <a:ext cx="19998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7" idx="2"/>
            <a:endCxn id="9" idx="7"/>
          </p:cNvCxnSpPr>
          <p:nvPr/>
        </p:nvCxnSpPr>
        <p:spPr>
          <a:xfrm flipH="1">
            <a:off x="1387900" y="3325429"/>
            <a:ext cx="1511552" cy="1217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0" idx="6"/>
            <a:endCxn id="8" idx="1"/>
          </p:cNvCxnSpPr>
          <p:nvPr/>
        </p:nvCxnSpPr>
        <p:spPr>
          <a:xfrm>
            <a:off x="899592" y="3325429"/>
            <a:ext cx="1563310" cy="12032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6178696" y="202970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579972" y="299000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037969" y="444783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453793" y="446173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860032" y="299000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stCxn id="45" idx="7"/>
          </p:cNvCxnSpPr>
          <p:nvPr/>
        </p:nvCxnSpPr>
        <p:spPr>
          <a:xfrm flipV="1">
            <a:off x="5474659" y="2517514"/>
            <a:ext cx="704037" cy="577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5381785" y="3710087"/>
            <a:ext cx="288032" cy="7377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44" idx="6"/>
            <a:endCxn id="43" idx="2"/>
          </p:cNvCxnSpPr>
          <p:nvPr/>
        </p:nvCxnSpPr>
        <p:spPr>
          <a:xfrm flipV="1">
            <a:off x="6173873" y="4807879"/>
            <a:ext cx="864096" cy="1389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7579972" y="3710087"/>
            <a:ext cx="180020" cy="75164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42" idx="1"/>
          </p:cNvCxnSpPr>
          <p:nvPr/>
        </p:nvCxnSpPr>
        <p:spPr>
          <a:xfrm flipH="1" flipV="1">
            <a:off x="6898776" y="2517514"/>
            <a:ext cx="786649" cy="577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44" idx="7"/>
            <a:endCxn id="41" idx="4"/>
          </p:cNvCxnSpPr>
          <p:nvPr/>
        </p:nvCxnSpPr>
        <p:spPr>
          <a:xfrm flipV="1">
            <a:off x="6068420" y="2749782"/>
            <a:ext cx="470316" cy="181740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1" idx="4"/>
            <a:endCxn id="43" idx="1"/>
          </p:cNvCxnSpPr>
          <p:nvPr/>
        </p:nvCxnSpPr>
        <p:spPr>
          <a:xfrm>
            <a:off x="6538736" y="2749782"/>
            <a:ext cx="604686" cy="180351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45" idx="6"/>
            <a:endCxn id="42" idx="2"/>
          </p:cNvCxnSpPr>
          <p:nvPr/>
        </p:nvCxnSpPr>
        <p:spPr>
          <a:xfrm>
            <a:off x="5580112" y="3350047"/>
            <a:ext cx="199986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42" idx="2"/>
            <a:endCxn id="44" idx="7"/>
          </p:cNvCxnSpPr>
          <p:nvPr/>
        </p:nvCxnSpPr>
        <p:spPr>
          <a:xfrm flipH="1">
            <a:off x="6068420" y="3350047"/>
            <a:ext cx="1511552" cy="12171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45" idx="6"/>
            <a:endCxn id="43" idx="1"/>
          </p:cNvCxnSpPr>
          <p:nvPr/>
        </p:nvCxnSpPr>
        <p:spPr>
          <a:xfrm>
            <a:off x="5580112" y="3350047"/>
            <a:ext cx="1563310" cy="120324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向右箭號 57"/>
          <p:cNvSpPr/>
          <p:nvPr/>
        </p:nvSpPr>
        <p:spPr>
          <a:xfrm>
            <a:off x="3923928" y="3095460"/>
            <a:ext cx="720080" cy="6146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25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2050" name="Picture 2" descr="C:\Users\Zhang\Desktop\螢幕擷取畫面_091813_05345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77137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8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552487" y="202970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953763" y="299000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411760" y="444783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827584" y="446173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233823" y="299000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stCxn id="45" idx="7"/>
          </p:cNvCxnSpPr>
          <p:nvPr/>
        </p:nvCxnSpPr>
        <p:spPr>
          <a:xfrm flipV="1">
            <a:off x="848450" y="2517514"/>
            <a:ext cx="704037" cy="577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55576" y="3710087"/>
            <a:ext cx="288032" cy="7377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44" idx="6"/>
            <a:endCxn id="43" idx="2"/>
          </p:cNvCxnSpPr>
          <p:nvPr/>
        </p:nvCxnSpPr>
        <p:spPr>
          <a:xfrm flipV="1">
            <a:off x="1547664" y="4807879"/>
            <a:ext cx="864096" cy="1389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2953763" y="3710087"/>
            <a:ext cx="180020" cy="75164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42" idx="1"/>
          </p:cNvCxnSpPr>
          <p:nvPr/>
        </p:nvCxnSpPr>
        <p:spPr>
          <a:xfrm flipH="1" flipV="1">
            <a:off x="2272567" y="2517514"/>
            <a:ext cx="786649" cy="577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44" idx="7"/>
            <a:endCxn id="41" idx="4"/>
          </p:cNvCxnSpPr>
          <p:nvPr/>
        </p:nvCxnSpPr>
        <p:spPr>
          <a:xfrm flipV="1">
            <a:off x="1442211" y="2749782"/>
            <a:ext cx="470316" cy="181740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1" idx="4"/>
            <a:endCxn id="43" idx="1"/>
          </p:cNvCxnSpPr>
          <p:nvPr/>
        </p:nvCxnSpPr>
        <p:spPr>
          <a:xfrm>
            <a:off x="1912527" y="2749782"/>
            <a:ext cx="604686" cy="180351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45" idx="6"/>
            <a:endCxn id="42" idx="2"/>
          </p:cNvCxnSpPr>
          <p:nvPr/>
        </p:nvCxnSpPr>
        <p:spPr>
          <a:xfrm>
            <a:off x="953903" y="3350047"/>
            <a:ext cx="199986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42" idx="2"/>
            <a:endCxn id="44" idx="7"/>
          </p:cNvCxnSpPr>
          <p:nvPr/>
        </p:nvCxnSpPr>
        <p:spPr>
          <a:xfrm flipH="1">
            <a:off x="1442211" y="3350047"/>
            <a:ext cx="1511552" cy="12171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45" idx="6"/>
            <a:endCxn id="43" idx="1"/>
          </p:cNvCxnSpPr>
          <p:nvPr/>
        </p:nvCxnSpPr>
        <p:spPr>
          <a:xfrm>
            <a:off x="953903" y="3350047"/>
            <a:ext cx="1563310" cy="120324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向右箭號 57"/>
          <p:cNvSpPr/>
          <p:nvPr/>
        </p:nvSpPr>
        <p:spPr>
          <a:xfrm>
            <a:off x="3923928" y="3095460"/>
            <a:ext cx="720080" cy="6146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156176" y="208640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7557452" y="30467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015449" y="450454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619167" y="455329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4837512" y="30467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單箭頭接點 58"/>
          <p:cNvCxnSpPr>
            <a:stCxn id="57" idx="7"/>
          </p:cNvCxnSpPr>
          <p:nvPr/>
        </p:nvCxnSpPr>
        <p:spPr>
          <a:xfrm flipV="1">
            <a:off x="5452139" y="2574219"/>
            <a:ext cx="704037" cy="577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57" idx="5"/>
            <a:endCxn id="56" idx="0"/>
          </p:cNvCxnSpPr>
          <p:nvPr/>
        </p:nvCxnSpPr>
        <p:spPr>
          <a:xfrm>
            <a:off x="5452139" y="3661339"/>
            <a:ext cx="527068" cy="89195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endCxn id="37" idx="4"/>
          </p:cNvCxnSpPr>
          <p:nvPr/>
        </p:nvCxnSpPr>
        <p:spPr>
          <a:xfrm flipV="1">
            <a:off x="7557452" y="3766792"/>
            <a:ext cx="360040" cy="80039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57" idx="6"/>
            <a:endCxn id="39" idx="1"/>
          </p:cNvCxnSpPr>
          <p:nvPr/>
        </p:nvCxnSpPr>
        <p:spPr>
          <a:xfrm>
            <a:off x="5557592" y="3406752"/>
            <a:ext cx="1563310" cy="120324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6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3074" name="Picture 2" descr="C:\Users\Zhang\Desktop\螢幕擷取畫面_091813_054106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968552" cy="51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51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Edge Weighting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4098" name="Picture 2" descr="C:\Users\Zhang\Desktop\螢幕擷取畫面_091813_055255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4335463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hang\Desktop\螢幕擷取畫面_091813_055317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14097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hang\Desktop\螢幕擷取畫面_091813_055642_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51" y="4868267"/>
            <a:ext cx="26289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hang\Desktop\螢幕擷取畫面_091813_055656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62" y="5345113"/>
            <a:ext cx="536416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Zhang\Desktop\螢幕擷取畫面_091813_055441_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4416"/>
            <a:ext cx="1508125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Zhang\Desktop\螢幕擷取畫面_091813_055542_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76" y="2636912"/>
            <a:ext cx="119697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Zhang\Desktop\螢幕擷取畫面_091813_055607_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917"/>
            <a:ext cx="4694238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Hierarchy Pruning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</a:t>
            </a:r>
            <a:r>
              <a:rPr lang="en-US" altLang="zh-TW" dirty="0"/>
              <a:t>the Chu- Liu/Edmond’s optimum branching </a:t>
            </a:r>
            <a:r>
              <a:rPr lang="en-US" altLang="zh-TW" dirty="0" smtClean="0"/>
              <a:t>algorithm</a:t>
            </a:r>
          </a:p>
          <a:p>
            <a:pPr lvl="1"/>
            <a:r>
              <a:rPr lang="en-US" altLang="zh-TW" dirty="0"/>
              <a:t>every non-root node has only one parent and the sum of the edge weights are </a:t>
            </a:r>
            <a:r>
              <a:rPr lang="en-US" altLang="zh-TW" dirty="0" smtClean="0"/>
              <a:t>maximized</a:t>
            </a:r>
          </a:p>
          <a:p>
            <a:r>
              <a:rPr lang="en-US" altLang="zh-TW" dirty="0"/>
              <a:t>remove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1) the </a:t>
            </a:r>
            <a:r>
              <a:rPr lang="en-US" altLang="zh-TW" dirty="0" smtClean="0"/>
              <a:t>nodes that </a:t>
            </a:r>
            <a:r>
              <a:rPr lang="en-US" altLang="zh-TW" dirty="0"/>
              <a:t>are not reachable for the root topic and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2) the leaf nodes that are not in the grounding topic set.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094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122" name="Picture 2" descr="C:\Users\Zhang\Desktop\螢幕擷取畫面_091813_06030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896101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0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Approach</a:t>
            </a:r>
          </a:p>
          <a:p>
            <a:pPr lvl="1"/>
            <a:r>
              <a:rPr lang="en-US" altLang="zh-TW" sz="2600" dirty="0" smtClean="0"/>
              <a:t>Framework</a:t>
            </a:r>
          </a:p>
          <a:p>
            <a:pPr lvl="1"/>
            <a:r>
              <a:rPr lang="en-US" altLang="zh-TW" sz="2600" dirty="0" smtClean="0"/>
              <a:t>Topic Term Identification</a:t>
            </a:r>
          </a:p>
          <a:p>
            <a:pPr lvl="1"/>
            <a:r>
              <a:rPr lang="en-US" altLang="zh-TW" sz="2600" dirty="0" smtClean="0"/>
              <a:t>Topic Relation Identification</a:t>
            </a:r>
          </a:p>
          <a:p>
            <a:pPr lvl="1"/>
            <a:r>
              <a:rPr lang="en-US" altLang="zh-TW" sz="2600" dirty="0" smtClean="0"/>
              <a:t>Topic Hierarchy Generation</a:t>
            </a:r>
          </a:p>
          <a:p>
            <a:pPr lvl="1"/>
            <a:r>
              <a:rPr lang="en-US" altLang="zh-TW" sz="2600" dirty="0" smtClean="0"/>
              <a:t>Topic Hierarchy Update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9104"/>
            <a:ext cx="3282694" cy="19696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IPhone 5s? IPhone 5c?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224" r="9202" b="-224"/>
          <a:stretch/>
        </p:blipFill>
        <p:spPr>
          <a:xfrm>
            <a:off x="4067944" y="2132856"/>
            <a:ext cx="2810182" cy="39624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Term </a:t>
            </a:r>
            <a:r>
              <a:rPr lang="en-US" altLang="zh-TW" dirty="0" smtClean="0"/>
              <a:t>Identification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146" name="Picture 2" descr="C:\Users\Zhang\Desktop\螢幕擷取畫面_091813_074059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" y="1700808"/>
            <a:ext cx="8133077" cy="46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7170" name="Picture 2" descr="C:\Users\Zhang\Desktop\螢幕擷取畫面_091813_074435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1424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3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hang\Desktop\螢幕擷取畫面_091813_074831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614"/>
            <a:ext cx="8064896" cy="30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Hierarchy Generation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65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Hierarchy 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9219" name="Picture 3" descr="C:\Users\Zhang\Desktop\螢幕擷取畫面_091813_082805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008466" cy="29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01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Approach</a:t>
            </a:r>
          </a:p>
          <a:p>
            <a:pPr lvl="1"/>
            <a:r>
              <a:rPr lang="en-US" altLang="zh-TW" sz="2600" dirty="0" smtClean="0"/>
              <a:t>Framework</a:t>
            </a:r>
          </a:p>
          <a:p>
            <a:pPr lvl="1"/>
            <a:r>
              <a:rPr lang="en-US" altLang="zh-TW" sz="2600" dirty="0" smtClean="0"/>
              <a:t>Topic Term Identification</a:t>
            </a:r>
          </a:p>
          <a:p>
            <a:pPr lvl="1"/>
            <a:r>
              <a:rPr lang="en-US" altLang="zh-TW" sz="2600" dirty="0" smtClean="0"/>
              <a:t>Topic Relation Identification</a:t>
            </a:r>
          </a:p>
          <a:p>
            <a:pPr lvl="1"/>
            <a:r>
              <a:rPr lang="en-US" altLang="zh-TW" sz="2600" dirty="0" smtClean="0"/>
              <a:t>Topic Hierarchy Generation</a:t>
            </a:r>
          </a:p>
          <a:p>
            <a:pPr lvl="1"/>
            <a:r>
              <a:rPr lang="en-US" altLang="zh-TW" sz="2600" dirty="0" smtClean="0"/>
              <a:t>Topic Hierarchy Update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Conclusion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2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Given </a:t>
            </a:r>
            <a:r>
              <a:rPr lang="en-US" altLang="zh-TW" sz="2400" dirty="0"/>
              <a:t>a root topic, we used evidences </a:t>
            </a:r>
            <a:r>
              <a:rPr lang="en-US" altLang="zh-TW" sz="2400" dirty="0" smtClean="0"/>
              <a:t>from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multiple</a:t>
            </a:r>
            <a:r>
              <a:rPr lang="en-US" altLang="zh-TW" sz="2400" dirty="0" smtClean="0"/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UGCs</a:t>
            </a:r>
            <a:r>
              <a:rPr lang="en-US" altLang="zh-TW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/>
              <a:t>to identify topic terms and sub-topic relations between them. With these topic terms, a graph-based </a:t>
            </a:r>
            <a:r>
              <a:rPr lang="en-US" altLang="zh-TW" sz="2400" dirty="0" smtClean="0"/>
              <a:t>algorithm was </a:t>
            </a:r>
            <a:r>
              <a:rPr lang="en-US" altLang="zh-TW" sz="2400" dirty="0"/>
              <a:t>applied to generate and </a:t>
            </a:r>
            <a:r>
              <a:rPr lang="en-US" altLang="zh-TW" sz="2400" b="1" dirty="0">
                <a:solidFill>
                  <a:srgbClr val="C00000"/>
                </a:solidFill>
              </a:rPr>
              <a:t>update</a:t>
            </a:r>
            <a:r>
              <a:rPr lang="en-US" altLang="zh-TW" sz="2400" dirty="0"/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the topic hierarchies</a:t>
            </a:r>
            <a:r>
              <a:rPr lang="en-US" altLang="zh-TW" sz="2400" dirty="0"/>
              <a:t>, on which the UGCs can be organized according to their relevant topics.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Multi-Source User Generated Contents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232248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2481064" cy="18607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40" y="3129557"/>
            <a:ext cx="2409056" cy="9062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42" y="4653137"/>
            <a:ext cx="2233228" cy="1257546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V="1">
            <a:off x="2915816" y="2276872"/>
            <a:ext cx="1656184" cy="432048"/>
          </a:xfrm>
          <a:prstGeom prst="straightConnector1">
            <a:avLst/>
          </a:prstGeom>
          <a:ln w="730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699792" y="4035822"/>
            <a:ext cx="2088232" cy="1121370"/>
          </a:xfrm>
          <a:prstGeom prst="straightConnector1">
            <a:avLst/>
          </a:prstGeom>
          <a:ln w="730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771800" y="3399606"/>
            <a:ext cx="1952600" cy="101402"/>
          </a:xfrm>
          <a:prstGeom prst="straightConnector1">
            <a:avLst/>
          </a:prstGeom>
          <a:ln w="730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Goal</a:t>
            </a:r>
            <a:r>
              <a:rPr lang="en-US" altLang="zh-TW" sz="2400" b="1" dirty="0"/>
              <a:t> :  Given </a:t>
            </a:r>
            <a:r>
              <a:rPr lang="en-US" altLang="zh-TW" sz="2800" b="1" dirty="0">
                <a:solidFill>
                  <a:srgbClr val="FF0000"/>
                </a:solidFill>
              </a:rPr>
              <a:t>a root topic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C </a:t>
            </a:r>
            <a:r>
              <a:rPr lang="en-US" altLang="zh-TW" sz="2400" b="1" dirty="0" smtClean="0"/>
              <a:t>and </a:t>
            </a:r>
            <a:r>
              <a:rPr lang="en-US" altLang="zh-TW" sz="2800" b="1" dirty="0">
                <a:solidFill>
                  <a:srgbClr val="FF0000"/>
                </a:solidFill>
              </a:rPr>
              <a:t>its information source</a:t>
            </a:r>
            <a:r>
              <a:rPr lang="en-US" altLang="zh-TW" sz="2400" b="1" dirty="0"/>
              <a:t> set </a:t>
            </a:r>
            <a:r>
              <a:rPr lang="en-US" altLang="zh-TW" sz="2400" b="1" dirty="0" err="1"/>
              <a:t>Sc</a:t>
            </a:r>
            <a:r>
              <a:rPr lang="en-US" altLang="zh-TW" sz="2400" b="1" dirty="0"/>
              <a:t>, we aim to </a:t>
            </a:r>
            <a:r>
              <a:rPr lang="en-US" altLang="zh-TW" sz="2800" b="1" dirty="0">
                <a:solidFill>
                  <a:srgbClr val="FF0000"/>
                </a:solidFill>
              </a:rPr>
              <a:t>build</a:t>
            </a:r>
            <a:r>
              <a:rPr lang="en-US" altLang="zh-TW" sz="2800" b="1" dirty="0"/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and continuously update</a:t>
            </a:r>
            <a:r>
              <a:rPr lang="en-US" altLang="zh-TW" sz="2800" b="1" dirty="0"/>
              <a:t> </a:t>
            </a:r>
            <a:r>
              <a:rPr lang="en-US" altLang="zh-TW" sz="2400" b="1" dirty="0"/>
              <a:t>a topic hierarchy H for C in order to organize the information in </a:t>
            </a:r>
            <a:r>
              <a:rPr lang="en-US" altLang="zh-TW" sz="2400" b="1" dirty="0" err="1"/>
              <a:t>Sc</a:t>
            </a:r>
            <a:r>
              <a:rPr lang="en-US" altLang="zh-TW" sz="2400" b="1" dirty="0"/>
              <a:t> according to their relevant topics</a:t>
            </a:r>
            <a:r>
              <a:rPr lang="en-US" altLang="zh-TW" sz="2400" b="1" dirty="0" smtClean="0"/>
              <a:t>.</a:t>
            </a:r>
          </a:p>
          <a:p>
            <a:endParaRPr lang="en-US" altLang="zh-TW" sz="2400" b="1" dirty="0"/>
          </a:p>
          <a:p>
            <a:r>
              <a:rPr lang="en-US" altLang="zh-TW" sz="2000" dirty="0" smtClean="0"/>
              <a:t>In this paper, </a:t>
            </a:r>
            <a:r>
              <a:rPr lang="en-US" altLang="zh-TW" sz="2000" dirty="0" err="1" smtClean="0"/>
              <a:t>Sc</a:t>
            </a:r>
            <a:r>
              <a:rPr lang="en-US" altLang="zh-TW" sz="2000" dirty="0" smtClean="0"/>
              <a:t>={Blogger, Twitter, community QA site(</a:t>
            </a:r>
            <a:r>
              <a:rPr lang="en-US" altLang="zh-TW" sz="2000" dirty="0" err="1" smtClean="0"/>
              <a:t>cQA</a:t>
            </a:r>
            <a:r>
              <a:rPr lang="en-US" altLang="zh-TW" sz="2000" dirty="0" smtClean="0"/>
              <a:t>)}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pPr marL="114300" indent="0"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7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Approach</a:t>
            </a:r>
          </a:p>
          <a:p>
            <a:pPr lvl="1"/>
            <a:r>
              <a:rPr lang="en-US" altLang="zh-TW" sz="2600" b="1" dirty="0" smtClean="0">
                <a:solidFill>
                  <a:srgbClr val="C00000"/>
                </a:solidFill>
              </a:rPr>
              <a:t>Framework</a:t>
            </a:r>
          </a:p>
          <a:p>
            <a:pPr lvl="1"/>
            <a:r>
              <a:rPr lang="en-US" altLang="zh-TW" sz="2600" b="1" dirty="0" smtClean="0">
                <a:solidFill>
                  <a:srgbClr val="C00000"/>
                </a:solidFill>
              </a:rPr>
              <a:t>Topic Term Identification</a:t>
            </a:r>
          </a:p>
          <a:p>
            <a:pPr lvl="1"/>
            <a:r>
              <a:rPr lang="en-US" altLang="zh-TW" sz="2600" b="1" dirty="0" smtClean="0"/>
              <a:t>Topic Relation Identification</a:t>
            </a:r>
          </a:p>
          <a:p>
            <a:pPr lvl="1"/>
            <a:r>
              <a:rPr lang="en-US" altLang="zh-TW" sz="2600" b="1" dirty="0" smtClean="0"/>
              <a:t>Topic Hierarchy Generation</a:t>
            </a:r>
          </a:p>
          <a:p>
            <a:pPr lvl="1"/>
            <a:r>
              <a:rPr lang="en-US" altLang="zh-TW" sz="2600" b="1" dirty="0" smtClean="0"/>
              <a:t>Topic Hierarchy Update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Framwork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7" y="1600200"/>
            <a:ext cx="6378507" cy="458749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7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 Term Identification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11560" y="1736812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 Generated Contents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411760" y="2708920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Potential Grounding Topics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211960" y="3717032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Grounding Topic Set</a:t>
            </a:r>
            <a:endParaRPr lang="zh-TW" altLang="en-US" dirty="0"/>
          </a:p>
        </p:txBody>
      </p:sp>
      <p:sp>
        <p:nvSpPr>
          <p:cNvPr id="6" name="上彎箭號 5"/>
          <p:cNvSpPr/>
          <p:nvPr/>
        </p:nvSpPr>
        <p:spPr>
          <a:xfrm rot="5400000">
            <a:off x="1547662" y="2348880"/>
            <a:ext cx="648073" cy="108012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上彎箭號 9"/>
          <p:cNvSpPr/>
          <p:nvPr/>
        </p:nvSpPr>
        <p:spPr>
          <a:xfrm rot="5400000">
            <a:off x="3347865" y="3356990"/>
            <a:ext cx="648073" cy="108012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863590" y="3356992"/>
            <a:ext cx="1044114" cy="612067"/>
          </a:xfrm>
          <a:prstGeom prst="wedgeRectCallout">
            <a:avLst>
              <a:gd name="adj1" fmla="val 21496"/>
              <a:gd name="adj2" fmla="val -793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Heuristic Rules</a:t>
            </a:r>
            <a:endParaRPr lang="zh-TW" altLang="en-US" dirty="0"/>
          </a:p>
        </p:txBody>
      </p:sp>
      <p:sp>
        <p:nvSpPr>
          <p:cNvPr id="13" name="矩形圖說文字 12"/>
          <p:cNvSpPr/>
          <p:nvPr/>
        </p:nvSpPr>
        <p:spPr>
          <a:xfrm>
            <a:off x="2433362" y="4293096"/>
            <a:ext cx="1166530" cy="648072"/>
          </a:xfrm>
          <a:prstGeom prst="wedgeRectCallout">
            <a:avLst>
              <a:gd name="adj1" fmla="val 21496"/>
              <a:gd name="adj2" fmla="val -793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TF-IDF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6012160" y="4725146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Final Candidate Topic Set</a:t>
            </a:r>
            <a:endParaRPr lang="zh-TW" altLang="en-US" dirty="0"/>
          </a:p>
        </p:txBody>
      </p:sp>
      <p:sp>
        <p:nvSpPr>
          <p:cNvPr id="15" name="上彎箭號 14"/>
          <p:cNvSpPr/>
          <p:nvPr/>
        </p:nvSpPr>
        <p:spPr>
          <a:xfrm rot="5400000">
            <a:off x="5148065" y="4365104"/>
            <a:ext cx="648073" cy="108012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圖說文字 16"/>
          <p:cNvSpPr/>
          <p:nvPr/>
        </p:nvSpPr>
        <p:spPr>
          <a:xfrm>
            <a:off x="4283968" y="5373216"/>
            <a:ext cx="1166530" cy="648072"/>
          </a:xfrm>
          <a:prstGeom prst="wedgeRectCallout">
            <a:avLst>
              <a:gd name="adj1" fmla="val 21496"/>
              <a:gd name="adj2" fmla="val -793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External Sources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9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Heuristic 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E49-835D-4065-A5CB-BDE6B10C718F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26" name="Picture 2" descr="C:\Users\willy\Desktop\螢幕擷取畫面_091713_120103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6192688" cy="40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650</TotalTime>
  <Words>883</Words>
  <Application>Microsoft Office PowerPoint</Application>
  <PresentationFormat>如螢幕大小 (4:3)</PresentationFormat>
  <Paragraphs>212</Paragraphs>
  <Slides>35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相鄰</vt:lpstr>
      <vt:lpstr>Topic Hierarchy Construction for the Organization of Multi-Source User Generated Contents</vt:lpstr>
      <vt:lpstr>Outline</vt:lpstr>
      <vt:lpstr>IPhone 5s? IPhone 5c?</vt:lpstr>
      <vt:lpstr>Multi-Source User Generated Contents</vt:lpstr>
      <vt:lpstr>Problem Formulation</vt:lpstr>
      <vt:lpstr>Outline</vt:lpstr>
      <vt:lpstr>Framwork</vt:lpstr>
      <vt:lpstr>Topic Term Identification</vt:lpstr>
      <vt:lpstr>Heuristic Rules</vt:lpstr>
      <vt:lpstr>Grounding Topic Set </vt:lpstr>
      <vt:lpstr>Grounding Topic Set </vt:lpstr>
      <vt:lpstr>Topic Set Extension</vt:lpstr>
      <vt:lpstr>Outline</vt:lpstr>
      <vt:lpstr>Topic Relation Identification</vt:lpstr>
      <vt:lpstr>Topic Relation Identification</vt:lpstr>
      <vt:lpstr>Evidences from the Information Source Set</vt:lpstr>
      <vt:lpstr>Evidences from Wikipedia</vt:lpstr>
      <vt:lpstr>Evidences from WordNet</vt:lpstr>
      <vt:lpstr>Evidences from Search Engine Results</vt:lpstr>
      <vt:lpstr>Combine Evidences</vt:lpstr>
      <vt:lpstr>Outline</vt:lpstr>
      <vt:lpstr>Topic Hierarchy Generation</vt:lpstr>
      <vt:lpstr>Topic Hierarchy Generation</vt:lpstr>
      <vt:lpstr>Topic Hierarchy Generation</vt:lpstr>
      <vt:lpstr>Topic Hierarchy Generation</vt:lpstr>
      <vt:lpstr>Edge Weighting</vt:lpstr>
      <vt:lpstr>Hierarchy Pruning</vt:lpstr>
      <vt:lpstr>Topic Hierarchy Update</vt:lpstr>
      <vt:lpstr>Outline</vt:lpstr>
      <vt:lpstr>Topic Term Identification</vt:lpstr>
      <vt:lpstr>Topic Hierarchy Generation</vt:lpstr>
      <vt:lpstr>Topic Hierarchy Generation</vt:lpstr>
      <vt:lpstr>Hierarchy Update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Zhang</dc:creator>
  <cp:lastModifiedBy>willy</cp:lastModifiedBy>
  <cp:revision>51</cp:revision>
  <dcterms:created xsi:type="dcterms:W3CDTF">2013-09-17T00:05:29Z</dcterms:created>
  <dcterms:modified xsi:type="dcterms:W3CDTF">2013-09-18T01:15:27Z</dcterms:modified>
</cp:coreProperties>
</file>